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12039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2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B57B-84D2-485F-BAF7-23373FB4743F}" type="datetimeFigureOut">
              <a:rPr lang="en-US" smtClean="0"/>
              <a:t>5/28/21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9D56-977C-4D2F-B318-2F830C0B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8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B57B-84D2-485F-BAF7-23373FB4743F}" type="datetimeFigureOut">
              <a:rPr lang="en-US" smtClean="0"/>
              <a:t>5/28/21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9D56-977C-4D2F-B318-2F830C0B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2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B57B-84D2-485F-BAF7-23373FB4743F}" type="datetimeFigureOut">
              <a:rPr lang="en-US" smtClean="0"/>
              <a:t>5/28/21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9D56-977C-4D2F-B318-2F830C0B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81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B57B-84D2-485F-BAF7-23373FB4743F}" type="datetimeFigureOut">
              <a:rPr lang="en-US" smtClean="0"/>
              <a:t>5/28/21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9D56-977C-4D2F-B318-2F830C0B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0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B57B-84D2-485F-BAF7-23373FB4743F}" type="datetimeFigureOut">
              <a:rPr lang="en-US" smtClean="0"/>
              <a:t>5/28/21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9D56-977C-4D2F-B318-2F830C0B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28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B57B-84D2-485F-BAF7-23373FB4743F}" type="datetimeFigureOut">
              <a:rPr lang="en-US" smtClean="0"/>
              <a:t>5/28/21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9D56-977C-4D2F-B318-2F830C0B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8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B57B-84D2-485F-BAF7-23373FB4743F}" type="datetimeFigureOut">
              <a:rPr lang="en-US" smtClean="0"/>
              <a:t>5/28/21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9D56-977C-4D2F-B318-2F830C0B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0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B57B-84D2-485F-BAF7-23373FB4743F}" type="datetimeFigureOut">
              <a:rPr lang="en-US" smtClean="0"/>
              <a:t>5/28/21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9D56-977C-4D2F-B318-2F830C0B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B57B-84D2-485F-BAF7-23373FB4743F}" type="datetimeFigureOut">
              <a:rPr lang="en-US" smtClean="0"/>
              <a:t>5/28/21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9D56-977C-4D2F-B318-2F830C0B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0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B57B-84D2-485F-BAF7-23373FB4743F}" type="datetimeFigureOut">
              <a:rPr lang="en-US" smtClean="0"/>
              <a:t>5/28/21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9D56-977C-4D2F-B318-2F830C0B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45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B57B-84D2-485F-BAF7-23373FB4743F}" type="datetimeFigureOut">
              <a:rPr lang="en-US" smtClean="0"/>
              <a:t>5/28/21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9D56-977C-4D2F-B318-2F830C0B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86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BB57B-84D2-485F-BAF7-23373FB4743F}" type="datetimeFigureOut">
              <a:rPr lang="en-US" smtClean="0"/>
              <a:t>5/28/21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29D56-977C-4D2F-B318-2F830C0B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11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hyperlink" Target="https://www.ehss.vt.edu/detail_pages/document_details.php?s_document_title=hazard&amp;document_id=612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4529" y="154214"/>
            <a:ext cx="921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AUTHORIZED EMPTY CONTAINER DISPOSAL OPTIONS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3681" y="691724"/>
            <a:ext cx="961156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/>
              <a:t>RE-USE: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632" y="2607556"/>
            <a:ext cx="1001253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/>
              <a:t>DISCARD: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3585" y="4630782"/>
            <a:ext cx="100125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/>
              <a:t>REQUEST </a:t>
            </a:r>
          </a:p>
          <a:p>
            <a:r>
              <a:rPr lang="en-US" sz="1600" b="1" dirty="0"/>
              <a:t>EHS </a:t>
            </a:r>
          </a:p>
          <a:p>
            <a:r>
              <a:rPr lang="en-US" sz="1600" b="1" dirty="0"/>
              <a:t>PICKUP: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13236" y="678456"/>
            <a:ext cx="8213536" cy="17953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b="1" dirty="0"/>
              <a:t>For containers suitable for waste collection of same or similar chemicals/solutions/compatible mixtures.</a:t>
            </a:r>
            <a:endParaRPr lang="en-US" sz="1400" dirty="0"/>
          </a:p>
          <a:p>
            <a:pPr marL="285750" lvl="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b="1" dirty="0"/>
              <a:t>Some empty solvent bottles can be repurposed without rinsing, if already dry --  </a:t>
            </a:r>
          </a:p>
          <a:p>
            <a:pPr>
              <a:spcAft>
                <a:spcPts val="200"/>
              </a:spcAft>
            </a:pPr>
            <a:r>
              <a:rPr lang="en-US" sz="1400" b="1" dirty="0"/>
              <a:t>       </a:t>
            </a:r>
            <a:r>
              <a:rPr lang="en-US" sz="1200" b="1" dirty="0"/>
              <a:t>EXAMPLES: acetonitrile, methanol, isopropanol, acetone, ethanol, hexane, cyclohexane, chloroform </a:t>
            </a:r>
            <a:endParaRPr lang="en-US" sz="1400" b="1" dirty="0"/>
          </a:p>
          <a:p>
            <a:pPr marL="285750" lvl="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b="1" i="1" dirty="0"/>
              <a:t>Deface information on label fully</a:t>
            </a:r>
            <a:r>
              <a:rPr lang="en-US" sz="1400" b="1" dirty="0"/>
              <a:t> (tape over with duct tape, mark out with Sharpie, or remove label).</a:t>
            </a:r>
          </a:p>
          <a:p>
            <a:pPr marL="285750" lvl="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b="1" dirty="0"/>
              <a:t>Apply labeling in legible English that says “WASTE” &amp; lists all chemical constituents, and </a:t>
            </a:r>
            <a:r>
              <a:rPr lang="en-US" sz="1400" b="1" dirty="0">
                <a:hlinkClick r:id="rId2"/>
              </a:rPr>
              <a:t>primary hazards</a:t>
            </a:r>
            <a:r>
              <a:rPr lang="en-US" sz="1400" b="1" dirty="0"/>
              <a:t>.</a:t>
            </a:r>
            <a:endParaRPr lang="en-US" sz="1400" dirty="0"/>
          </a:p>
          <a:p>
            <a:pPr marL="285750" lvl="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b="1" dirty="0"/>
              <a:t>Re-use for compatible waste only -- no acidic/basic waste in metal; no </a:t>
            </a:r>
            <a:r>
              <a:rPr lang="en-US" sz="1400" b="1" dirty="0" err="1"/>
              <a:t>azide</a:t>
            </a:r>
            <a:r>
              <a:rPr lang="en-US" sz="1400" b="1" dirty="0"/>
              <a:t> compounds in metal.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5-gallon containers:  Re-use for compatible waste only (or request EHS pickup for repurposing by others).</a:t>
            </a:r>
            <a:endParaRPr lang="en-US" sz="1400" dirty="0"/>
          </a:p>
          <a:p>
            <a:endParaRPr lang="en-US" sz="100" dirty="0"/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319126" y="2607556"/>
            <a:ext cx="8213535" cy="19492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288925" marR="0" lvl="1" indent="-288925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mpty containers of less hazardous chemicals – must be completely empty &amp; dry (e.g. solvents)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have been rinsed with a small amount of liquid; 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rinsate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must be collected as liquid chemical waste.</a:t>
            </a:r>
          </a:p>
          <a:p>
            <a:pPr marL="288925" marR="0" lvl="1" indent="-288925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residue 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all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 be left in containers for dumpster disposal!</a:t>
            </a:r>
          </a:p>
          <a:p>
            <a:pPr marL="288925" marR="0" lvl="1" indent="-288925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Deface the labels on containers, then place containers in 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defaced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cardboard carton.</a:t>
            </a:r>
          </a:p>
          <a:p>
            <a:pPr marL="288925" marR="0" lvl="1" indent="-288925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lose &amp; tape carton securely; 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 carton as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“EMPTY GLASS CONTAINERS” or “BROKEN GLASS CONTAINERS.”</a:t>
            </a:r>
          </a:p>
          <a:p>
            <a:pPr marL="288925" marR="0" lvl="1" indent="-288925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Dispose of taped cartons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dumpster at your building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taking care to not shatter glass or break open the cartons upon disposal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14800" y="4630782"/>
            <a:ext cx="8206080" cy="17851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7338" lvl="1" indent="-2301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b="1" dirty="0"/>
              <a:t>For containers of ACUTELY HAZARDOUS WASTE (“P List” chemicals, strong oxidizers, aggressive  </a:t>
            </a:r>
          </a:p>
          <a:p>
            <a:pPr marL="287338" lvl="1" indent="-230188">
              <a:spcAft>
                <a:spcPts val="200"/>
              </a:spcAft>
            </a:pPr>
            <a:r>
              <a:rPr lang="en-US" sz="1400" b="1" dirty="0"/>
              <a:t>      acids/ bases, etc.  EXAMPLES: sodium </a:t>
            </a:r>
            <a:r>
              <a:rPr lang="en-US" sz="1400" b="1" dirty="0" err="1"/>
              <a:t>azide</a:t>
            </a:r>
            <a:r>
              <a:rPr lang="en-US" sz="1400" b="1" dirty="0"/>
              <a:t>, carbon disulfide; see EHS website for others.)</a:t>
            </a:r>
          </a:p>
          <a:p>
            <a:pPr marL="287338" lvl="1" indent="-2301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b="1" dirty="0"/>
              <a:t>Submit a waste pickup request through EHS. </a:t>
            </a:r>
            <a:r>
              <a:rPr lang="en-US" sz="1400" b="1" u="sng" dirty="0"/>
              <a:t>Do not rinse</a:t>
            </a:r>
            <a:r>
              <a:rPr lang="en-US" sz="1400" b="1" dirty="0"/>
              <a:t>.</a:t>
            </a:r>
            <a:r>
              <a:rPr lang="en-US" sz="1600" b="1" dirty="0"/>
              <a:t> </a:t>
            </a:r>
          </a:p>
          <a:p>
            <a:pPr marL="287338" lvl="1" indent="-2301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b="1" dirty="0"/>
              <a:t>This is a good option when: </a:t>
            </a:r>
            <a:endParaRPr lang="en-US" sz="1600" b="1" dirty="0"/>
          </a:p>
          <a:p>
            <a:pPr marL="682625" indent="-114300">
              <a:spcAft>
                <a:spcPts val="200"/>
              </a:spcAft>
            </a:pPr>
            <a:r>
              <a:rPr lang="en-US" sz="1400" b="1" dirty="0"/>
              <a:t>(1)   you do not want to rinse the container and create new liquid waste. </a:t>
            </a:r>
            <a:endParaRPr lang="en-US" sz="1600" b="1" dirty="0"/>
          </a:p>
          <a:p>
            <a:pPr marL="682625" indent="-114300">
              <a:spcAft>
                <a:spcPts val="200"/>
              </a:spcAft>
            </a:pPr>
            <a:r>
              <a:rPr lang="en-US" sz="1400" b="1" dirty="0"/>
              <a:t>(2)   it was a very hazardous chemical. </a:t>
            </a:r>
            <a:endParaRPr lang="en-US" sz="1600" b="1" dirty="0"/>
          </a:p>
          <a:p>
            <a:pPr marL="682625" indent="-114300">
              <a:spcAft>
                <a:spcPts val="200"/>
              </a:spcAft>
            </a:pPr>
            <a:r>
              <a:rPr lang="en-US" sz="1400" b="1" dirty="0"/>
              <a:t>(3)   it is a 5 gallon carboy that you do not want, but can be used elsewhere on campus.</a:t>
            </a:r>
            <a:endParaRPr lang="en-US" sz="1600" b="1" dirty="0"/>
          </a:p>
        </p:txBody>
      </p:sp>
      <p:pic>
        <p:nvPicPr>
          <p:cNvPr id="16" name="Picture 1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35" r="28087"/>
          <a:stretch/>
        </p:blipFill>
        <p:spPr bwMode="auto">
          <a:xfrm>
            <a:off x="9662865" y="4306185"/>
            <a:ext cx="1171049" cy="1880747"/>
          </a:xfrm>
          <a:prstGeom prst="rect">
            <a:avLst/>
          </a:prstGeom>
          <a:ln w="34925"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/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9165" b="17459"/>
          <a:stretch/>
        </p:blipFill>
        <p:spPr bwMode="auto">
          <a:xfrm rot="5400000">
            <a:off x="10536405" y="4723394"/>
            <a:ext cx="1880746" cy="1046331"/>
          </a:xfrm>
          <a:prstGeom prst="rect">
            <a:avLst/>
          </a:prstGeom>
          <a:ln w="34925"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9639522" y="626277"/>
            <a:ext cx="2360422" cy="30777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PROPERLY DEFACED</a:t>
            </a:r>
          </a:p>
        </p:txBody>
      </p:sp>
      <p:sp>
        <p:nvSpPr>
          <p:cNvPr id="20" name="Oval 19"/>
          <p:cNvSpPr/>
          <p:nvPr/>
        </p:nvSpPr>
        <p:spPr>
          <a:xfrm>
            <a:off x="11354391" y="4784670"/>
            <a:ext cx="523969" cy="52322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948969" y="5031815"/>
            <a:ext cx="827556" cy="85992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9664578" y="3857107"/>
            <a:ext cx="2335366" cy="307777"/>
          </a:xfrm>
          <a:prstGeom prst="rect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 </a:t>
            </a:r>
            <a:r>
              <a:rPr lang="en-US" sz="1400" b="1" dirty="0"/>
              <a:t>IMPROPERLY  DEFACED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0173" y="6398655"/>
            <a:ext cx="22461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VT Environmental Health &amp; Safety 2019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7425" y="1066755"/>
            <a:ext cx="1080224" cy="1879355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8" name="TextBox 17"/>
          <p:cNvSpPr txBox="1"/>
          <p:nvPr/>
        </p:nvSpPr>
        <p:spPr>
          <a:xfrm>
            <a:off x="10453792" y="58293"/>
            <a:ext cx="7569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009900"/>
                </a:solidFill>
              </a:rPr>
              <a:t> </a:t>
            </a:r>
            <a:r>
              <a:rPr lang="en-US" sz="4400" b="1" dirty="0">
                <a:solidFill>
                  <a:srgbClr val="009900"/>
                </a:solidFill>
                <a:sym typeface="Wingdings" panose="05000000000000000000" pitchFamily="2" charset="2"/>
              </a:rPr>
              <a:t></a:t>
            </a:r>
            <a:endParaRPr lang="en-US" sz="4400" dirty="0">
              <a:solidFill>
                <a:srgbClr val="0099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606" y="1077215"/>
            <a:ext cx="1104919" cy="1868895"/>
          </a:xfrm>
          <a:prstGeom prst="rect">
            <a:avLst/>
          </a:prstGeom>
          <a:ln w="38100">
            <a:solidFill>
              <a:srgbClr val="009900"/>
            </a:solidFill>
          </a:ln>
        </p:spPr>
      </p:pic>
    </p:spTree>
    <p:extLst>
      <p:ext uri="{BB962C8B-B14F-4D97-AF65-F5344CB8AC3E}">
        <p14:creationId xmlns:p14="http://schemas.microsoft.com/office/powerpoint/2010/main" val="1980958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</TotalTime>
  <Words>371</Words>
  <Application>Microsoft Macintosh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Virginia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sestevens</dc:creator>
  <cp:lastModifiedBy>Kim, Kristen</cp:lastModifiedBy>
  <cp:revision>32</cp:revision>
  <cp:lastPrinted>2015-11-03T21:19:16Z</cp:lastPrinted>
  <dcterms:created xsi:type="dcterms:W3CDTF">2014-10-10T20:32:44Z</dcterms:created>
  <dcterms:modified xsi:type="dcterms:W3CDTF">2021-05-28T19:13:19Z</dcterms:modified>
</cp:coreProperties>
</file>