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7010400" cy="1203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8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2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4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1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2789B-A6F9-44BD-8378-48E02BDD92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2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6709" y="126114"/>
            <a:ext cx="9211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DISPOSAL OF BROKEN GLASS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73" y="429252"/>
            <a:ext cx="168088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CONTAMINATED WITH BIOLOGICALS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8582" y="429252"/>
            <a:ext cx="182492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CONTAMINATED WITH CHEMICALS</a:t>
            </a:r>
          </a:p>
          <a:p>
            <a:pPr algn="r"/>
            <a:r>
              <a:rPr lang="en-US" sz="1600" b="1" dirty="0"/>
              <a:t>(not P-listed or high hazard):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345" y="3628665"/>
            <a:ext cx="21869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CLEAN BROKEN GLASS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5613" y="744071"/>
            <a:ext cx="3745936" cy="2118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100" dirty="0"/>
          </a:p>
          <a:p>
            <a:endParaRPr lang="en-US" sz="100" dirty="0"/>
          </a:p>
          <a:p>
            <a:pPr marL="169863" indent="2286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200" b="1" dirty="0"/>
              <a:t>Put on disposable gloves and lab coat.</a:t>
            </a:r>
          </a:p>
          <a:p>
            <a:pPr marL="169863" indent="2286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200" b="1" dirty="0"/>
              <a:t>Pick up broken glass with forceps or tongs.</a:t>
            </a:r>
          </a:p>
          <a:p>
            <a:pPr marL="169863" indent="2286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200" b="1" dirty="0"/>
              <a:t>Place broken glass pieces in Sharps container(s).</a:t>
            </a:r>
          </a:p>
          <a:p>
            <a:pPr marL="169863" indent="2286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200" b="1" dirty="0"/>
              <a:t>Disinfect area/surfaces where break occurred.</a:t>
            </a:r>
          </a:p>
          <a:p>
            <a:pPr marL="169863" indent="228600">
              <a:spcAft>
                <a:spcPts val="200"/>
              </a:spcAft>
              <a:buAutoNum type="arabicPeriod"/>
            </a:pPr>
            <a:r>
              <a:rPr lang="en-US" sz="1200" b="1" dirty="0"/>
              <a:t>Remove PPE; wash hands.</a:t>
            </a:r>
          </a:p>
          <a:p>
            <a:pPr marL="169863" indent="228600">
              <a:buAutoNum type="arabicPeriod"/>
            </a:pPr>
            <a:r>
              <a:rPr lang="en-US" sz="1200" b="1" dirty="0"/>
              <a:t>Autoclave Sharps container for decontamination, </a:t>
            </a:r>
          </a:p>
          <a:p>
            <a:pPr marL="169863" indent="228600">
              <a:spcAft>
                <a:spcPts val="200"/>
              </a:spcAft>
            </a:pPr>
            <a:r>
              <a:rPr lang="en-US" sz="1200" b="1" dirty="0"/>
              <a:t>then discard in </a:t>
            </a:r>
            <a:r>
              <a:rPr lang="en-US" sz="1200" b="1" dirty="0">
                <a:solidFill>
                  <a:srgbClr val="C00000"/>
                </a:solidFill>
              </a:rPr>
              <a:t>RMW</a:t>
            </a:r>
            <a:r>
              <a:rPr lang="en-US" sz="1200" b="1" dirty="0"/>
              <a:t>.</a:t>
            </a:r>
          </a:p>
          <a:p>
            <a:pPr marL="398463" indent="-227013"/>
            <a:r>
              <a:rPr lang="en-US" sz="1200" b="1" dirty="0"/>
              <a:t>7.   Request pickup of full, packaged RMW from EHS using the online request form.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020555" y="729151"/>
            <a:ext cx="389310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169863" indent="228600">
              <a:lnSpc>
                <a:spcPct val="150000"/>
              </a:lnSpc>
              <a:buAutoNum type="arabicPeriod"/>
            </a:pPr>
            <a:r>
              <a:rPr lang="en-US" sz="1200" b="1" dirty="0"/>
              <a:t>Put on disposable gloves and lab coat.</a:t>
            </a:r>
          </a:p>
          <a:p>
            <a:pPr marL="169863" indent="228600">
              <a:lnSpc>
                <a:spcPct val="150000"/>
              </a:lnSpc>
              <a:buAutoNum type="arabicPeriod"/>
            </a:pPr>
            <a:r>
              <a:rPr lang="en-US" sz="1200" b="1" dirty="0"/>
              <a:t>Pick up broken glass with forceps or tongs.</a:t>
            </a:r>
          </a:p>
          <a:p>
            <a:pPr marL="169863">
              <a:lnSpc>
                <a:spcPct val="150000"/>
              </a:lnSpc>
            </a:pPr>
            <a:endParaRPr lang="en-US" sz="400" b="1" dirty="0"/>
          </a:p>
          <a:p>
            <a:pPr marL="398463" indent="-228600">
              <a:buFont typeface="+mj-lt"/>
              <a:buAutoNum type="arabicPeriod" startAt="3"/>
            </a:pPr>
            <a:r>
              <a:rPr lang="en-US" sz="1200" b="1" dirty="0"/>
              <a:t>Place broken glass in:</a:t>
            </a:r>
          </a:p>
          <a:p>
            <a:pPr marL="855663" lvl="1" indent="-228600">
              <a:buFont typeface="Arial" panose="020B0604020202020204" pitchFamily="34" charset="0"/>
              <a:buChar char="•"/>
            </a:pPr>
            <a:r>
              <a:rPr lang="en-US" sz="1200" b="1" dirty="0"/>
              <a:t>Chemical Sharps container if smaller volume</a:t>
            </a:r>
          </a:p>
          <a:p>
            <a:pPr marL="855663" lvl="1" indent="-228600">
              <a:buFont typeface="Arial" panose="020B0604020202020204" pitchFamily="34" charset="0"/>
              <a:buChar char="•"/>
            </a:pPr>
            <a:r>
              <a:rPr lang="en-US" sz="1200" b="1" dirty="0"/>
              <a:t>Chemical Waste bucket if larger volume</a:t>
            </a:r>
          </a:p>
          <a:p>
            <a:pPr marL="855663" lvl="1" indent="-228600">
              <a:buFont typeface="Arial" panose="020B0604020202020204" pitchFamily="34" charset="0"/>
              <a:buChar char="•"/>
            </a:pPr>
            <a:endParaRPr lang="en-US" sz="600" b="1" dirty="0"/>
          </a:p>
          <a:p>
            <a:pPr marL="398463" lvl="1" indent="-227013"/>
            <a:r>
              <a:rPr lang="en-US" sz="1200" b="1" dirty="0"/>
              <a:t>4.   Request pickup of waste from EHS using online request form.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8845" y="3628665"/>
            <a:ext cx="6115408" cy="28700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7013" indent="-227013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</a:rPr>
              <a:t>Dispose of </a:t>
            </a:r>
            <a:r>
              <a:rPr lang="en-US" sz="1400" b="1" u="sng" dirty="0">
                <a:solidFill>
                  <a:prstClr val="black"/>
                </a:solidFill>
              </a:rPr>
              <a:t>uncontaminated, clean broken glass</a:t>
            </a:r>
            <a:r>
              <a:rPr lang="en-US" sz="1400" b="1" dirty="0">
                <a:solidFill>
                  <a:prstClr val="black"/>
                </a:solidFill>
              </a:rPr>
              <a:t> in:</a:t>
            </a:r>
          </a:p>
          <a:p>
            <a:pPr marL="227013" indent="-227013">
              <a:buFont typeface="+mj-lt"/>
              <a:buAutoNum type="arabicPeriod"/>
            </a:pPr>
            <a:endParaRPr lang="en-US" sz="400" b="1" dirty="0">
              <a:solidFill>
                <a:prstClr val="black"/>
              </a:solidFill>
            </a:endParaRPr>
          </a:p>
          <a:p>
            <a:pPr marL="344488" lvl="1" indent="22542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 designated boxes like this, or</a:t>
            </a:r>
          </a:p>
          <a:p>
            <a:pPr marL="344488" lvl="1" indent="225425"/>
            <a:endParaRPr lang="en-US" sz="700" b="1" dirty="0">
              <a:solidFill>
                <a:prstClr val="black"/>
              </a:solidFill>
            </a:endParaRPr>
          </a:p>
          <a:p>
            <a:pPr marL="344488" lvl="1" indent="22542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 in any sturdy cardboard carton that you LABEL WELL:  “BROKEN GLASS</a:t>
            </a:r>
          </a:p>
          <a:p>
            <a:pPr marL="344488" lvl="1"/>
            <a:r>
              <a:rPr lang="en-US" sz="1400" b="1" dirty="0">
                <a:solidFill>
                  <a:prstClr val="black"/>
                </a:solidFill>
              </a:rPr>
              <a:t>      DISPOSAL—UNCONTAMINATED </a:t>
            </a:r>
            <a:r>
              <a:rPr lang="en-US" sz="1400" b="1">
                <a:solidFill>
                  <a:prstClr val="black"/>
                </a:solidFill>
              </a:rPr>
              <a:t>ONLY”</a:t>
            </a:r>
            <a:endParaRPr lang="en-US" sz="1400" b="1" dirty="0">
              <a:solidFill>
                <a:prstClr val="black"/>
              </a:solidFill>
            </a:endParaRPr>
          </a:p>
          <a:p>
            <a:pPr marL="227013" indent="-227013">
              <a:buFont typeface="+mj-lt"/>
              <a:buAutoNum type="arabicPeriod"/>
            </a:pPr>
            <a:endParaRPr lang="en-US" sz="1000" b="1" dirty="0">
              <a:solidFill>
                <a:prstClr val="black"/>
              </a:solidFill>
            </a:endParaRPr>
          </a:p>
          <a:p>
            <a:pPr marL="227013" indent="-227013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</a:rPr>
              <a:t>Always line boxes with trash bags.</a:t>
            </a:r>
          </a:p>
          <a:p>
            <a:pPr marL="227013" indent="-227013">
              <a:buFont typeface="+mj-lt"/>
              <a:buAutoNum type="arabicPeriod"/>
            </a:pPr>
            <a:endParaRPr lang="en-US" sz="1050" b="1" dirty="0">
              <a:solidFill>
                <a:prstClr val="black"/>
              </a:solidFill>
            </a:endParaRPr>
          </a:p>
          <a:p>
            <a:pPr marL="227013" indent="-227013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</a:rPr>
              <a:t>When full (DO NOT OVERFILL), close the box, seal it securely with tape &amp; discard CAREFULLY in or near dumpster for waste contractors to remove—this is the responsibility of lab personnel, not Housekeeping staff.</a:t>
            </a:r>
          </a:p>
          <a:p>
            <a:pPr marL="342900" indent="-342900">
              <a:buFont typeface="+mj-lt"/>
              <a:buAutoNum type="arabicPeriod"/>
            </a:pPr>
            <a:endParaRPr lang="en-US" sz="1050" b="1" dirty="0">
              <a:solidFill>
                <a:prstClr val="black"/>
              </a:solidFill>
            </a:endParaRPr>
          </a:p>
          <a:p>
            <a:r>
              <a:rPr lang="en-US" sz="1600" b="1" dirty="0">
                <a:solidFill>
                  <a:prstClr val="black"/>
                </a:solidFill>
              </a:rPr>
              <a:t>NOTE:  BROKEN GLASS BOXES ARE NOT LAB WASTE CATCH-ALLS!</a:t>
            </a:r>
          </a:p>
          <a:p>
            <a:pPr marL="57150" lvl="1">
              <a:spcAft>
                <a:spcPts val="200"/>
              </a:spcAft>
            </a:pPr>
            <a:endParaRPr lang="en-US" sz="10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31919" y="2332182"/>
            <a:ext cx="73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" y="6398655"/>
            <a:ext cx="2246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VT Environmental Health &amp; Safety 2015</a:t>
            </a:r>
          </a:p>
        </p:txBody>
      </p:sp>
      <p:pic>
        <p:nvPicPr>
          <p:cNvPr id="24" name="Picture 6" descr="Z:\Photos\Waste Stream Poster Photo\Broken Glas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220157" y="2837015"/>
            <a:ext cx="1462775" cy="1253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" descr="Z:\Photos\Waste Stream Poster Photo\Waste Stream 7-23-09\IMG_05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10631" y="1455103"/>
            <a:ext cx="972358" cy="748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29289" b="21841"/>
          <a:stretch/>
        </p:blipFill>
        <p:spPr>
          <a:xfrm>
            <a:off x="9058055" y="3406488"/>
            <a:ext cx="1935828" cy="1401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09" y="4367255"/>
            <a:ext cx="1748883" cy="1384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5" descr="Picture 2008-02-16 1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9" t="13123" r="22630" b="14250"/>
          <a:stretch/>
        </p:blipFill>
        <p:spPr>
          <a:xfrm>
            <a:off x="8901794" y="5109691"/>
            <a:ext cx="1950005" cy="1400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" descr="C:\Users\shuckle\Pictures\2014-03-06\IMG_101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3" t="14735" r="15205" b="15515"/>
          <a:stretch/>
        </p:blipFill>
        <p:spPr bwMode="auto">
          <a:xfrm rot="5400000">
            <a:off x="9883920" y="1740976"/>
            <a:ext cx="1094799" cy="825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shuckle\My Documents\My Pictures\Chemical Waste Can 12-09\IMG_0816.JPG"/>
          <p:cNvPicPr>
            <a:picLocks noChangeAspect="1" noChangeArrowheads="1"/>
          </p:cNvPicPr>
          <p:nvPr/>
        </p:nvPicPr>
        <p:blipFill>
          <a:blip r:embed="rId10" cstate="print"/>
          <a:srcRect l="17197" t="8280" r="14013" b="5096"/>
          <a:stretch>
            <a:fillRect/>
          </a:stretch>
        </p:blipFill>
        <p:spPr bwMode="auto">
          <a:xfrm rot="5400000">
            <a:off x="10819201" y="1707990"/>
            <a:ext cx="1136144" cy="912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452282" y="824754"/>
            <a:ext cx="462878" cy="34021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10015077" y="928085"/>
            <a:ext cx="410876" cy="37669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C:\Users\shuckle\Pictures\2012-09-19\IMG_092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9350" r="9721" b="8046"/>
          <a:stretch/>
        </p:blipFill>
        <p:spPr bwMode="auto">
          <a:xfrm rot="5400000">
            <a:off x="107521" y="1422239"/>
            <a:ext cx="975872" cy="810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441784" y="2820699"/>
            <a:ext cx="73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55769" y="2600903"/>
            <a:ext cx="73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895214" y="3690997"/>
            <a:ext cx="73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020555" y="4107324"/>
            <a:ext cx="11135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815750" y="4603756"/>
            <a:ext cx="2047593" cy="44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844058" y="5105260"/>
            <a:ext cx="999446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Glass should NOT go into this stream  if it still has chemicals within  . . . and isn’t broken!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5033" y="4367255"/>
            <a:ext cx="1009077" cy="13849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Cardboard corrosion shows glass within was not clean . . . or properly emptied.</a:t>
            </a:r>
          </a:p>
        </p:txBody>
      </p:sp>
      <p:sp>
        <p:nvSpPr>
          <p:cNvPr id="40" name="&quot;No&quot; Symbol 39"/>
          <p:cNvSpPr/>
          <p:nvPr/>
        </p:nvSpPr>
        <p:spPr>
          <a:xfrm>
            <a:off x="1122632" y="5571466"/>
            <a:ext cx="517793" cy="477388"/>
          </a:xfrm>
          <a:prstGeom prst="noSmoking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&quot;No&quot; Symbol 40"/>
          <p:cNvSpPr/>
          <p:nvPr/>
        </p:nvSpPr>
        <p:spPr>
          <a:xfrm>
            <a:off x="10334006" y="6277503"/>
            <a:ext cx="517793" cy="477388"/>
          </a:xfrm>
          <a:prstGeom prst="noSmoking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6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281</Words>
  <Application>Microsoft Macintosh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Virginia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sestevens</dc:creator>
  <cp:lastModifiedBy>Kim, Kristen</cp:lastModifiedBy>
  <cp:revision>19</cp:revision>
  <cp:lastPrinted>2018-04-02T20:57:11Z</cp:lastPrinted>
  <dcterms:created xsi:type="dcterms:W3CDTF">2015-03-04T15:57:04Z</dcterms:created>
  <dcterms:modified xsi:type="dcterms:W3CDTF">2021-06-03T18:36:31Z</dcterms:modified>
</cp:coreProperties>
</file>